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aleway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boldItalic.fntdata"/><Relationship Id="rId22" Type="http://schemas.openxmlformats.org/officeDocument/2006/relationships/font" Target="fonts/Lato-bold.fntdata"/><Relationship Id="rId21" Type="http://schemas.openxmlformats.org/officeDocument/2006/relationships/font" Target="fonts/Lato-regular.fntdata"/><Relationship Id="rId24" Type="http://schemas.openxmlformats.org/officeDocument/2006/relationships/font" Target="fonts/Lato-boldItalic.fntdata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regular.fntdata"/><Relationship Id="rId16" Type="http://schemas.openxmlformats.org/officeDocument/2006/relationships/slide" Target="slides/slide11.xml"/><Relationship Id="rId19" Type="http://schemas.openxmlformats.org/officeDocument/2006/relationships/font" Target="fonts/Raleway-italic.fntdata"/><Relationship Id="rId18" Type="http://schemas.openxmlformats.org/officeDocument/2006/relationships/font" Target="fonts/Raleway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d3004b83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d3004b83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d2c8a29f8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d2c8a29f8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d2c8a29f8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d2c8a29f8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d9c67055b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d9c67055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46ee7dff8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46ee7dff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17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hyperlink" Target="http://www.youtube.com/watch?v=5qOH3w1UWRs" TargetMode="External"/><Relationship Id="rId5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/>
          <p:cNvPicPr preferRelativeResize="0"/>
          <p:nvPr/>
        </p:nvPicPr>
        <p:blipFill rotWithShape="1">
          <a:blip r:embed="rId3">
            <a:alphaModFix/>
          </a:blip>
          <a:srcRect b="-1579" l="3524" r="9238" t="1579"/>
          <a:stretch/>
        </p:blipFill>
        <p:spPr>
          <a:xfrm>
            <a:off x="-641250" y="-131300"/>
            <a:ext cx="9918750" cy="527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" name="Google Shape;136;p17"/>
          <p:cNvSpPr/>
          <p:nvPr/>
        </p:nvSpPr>
        <p:spPr>
          <a:xfrm>
            <a:off x="1663225" y="944475"/>
            <a:ext cx="5927400" cy="1660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4">
            <a:alphaModFix/>
          </a:blip>
          <a:srcRect b="36594" l="10199" r="9298" t="39890"/>
          <a:stretch/>
        </p:blipFill>
        <p:spPr>
          <a:xfrm>
            <a:off x="1786475" y="960875"/>
            <a:ext cx="5571050" cy="162740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 txBox="1"/>
          <p:nvPr/>
        </p:nvSpPr>
        <p:spPr>
          <a:xfrm>
            <a:off x="1192075" y="2890225"/>
            <a:ext cx="6869700" cy="9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Investing in the Future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730000" y="1318650"/>
            <a:ext cx="20349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Team </a:t>
            </a:r>
            <a:endParaRPr sz="3000"/>
          </a:p>
        </p:txBody>
      </p:sp>
      <p:sp>
        <p:nvSpPr>
          <p:cNvPr id="238" name="Google Shape;238;p26"/>
          <p:cNvSpPr txBox="1"/>
          <p:nvPr/>
        </p:nvSpPr>
        <p:spPr>
          <a:xfrm>
            <a:off x="-200350" y="36374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Dhwani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-160375" y="3992015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UI/UX Designer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0" name="Google Shape;240;p26"/>
          <p:cNvSpPr txBox="1"/>
          <p:nvPr/>
        </p:nvSpPr>
        <p:spPr>
          <a:xfrm>
            <a:off x="2847650" y="36374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Tanvi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1" name="Google Shape;241;p26"/>
          <p:cNvSpPr txBox="1"/>
          <p:nvPr/>
        </p:nvSpPr>
        <p:spPr>
          <a:xfrm>
            <a:off x="2921550" y="3992015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Business Analyst  </a:t>
            </a: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2" name="Google Shape;242;p26"/>
          <p:cNvSpPr txBox="1"/>
          <p:nvPr/>
        </p:nvSpPr>
        <p:spPr>
          <a:xfrm>
            <a:off x="6048050" y="3637425"/>
            <a:ext cx="3300900" cy="3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Mansi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3" name="Google Shape;243;p26"/>
          <p:cNvSpPr txBox="1"/>
          <p:nvPr/>
        </p:nvSpPr>
        <p:spPr>
          <a:xfrm>
            <a:off x="6048050" y="3972515"/>
            <a:ext cx="3300900" cy="3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Developer</a:t>
            </a:r>
            <a:endParaRPr b="1"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4" name="Google Shape;2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975" y="2189800"/>
            <a:ext cx="1440200" cy="14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1325" y="2266938"/>
            <a:ext cx="1440200" cy="144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675" y="2246900"/>
            <a:ext cx="1614676" cy="153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7525" y="4471300"/>
            <a:ext cx="572675" cy="5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F9CB9C"/>
            </a:gs>
            <a:gs pos="100000">
              <a:srgbClr val="E69138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7"/>
          <p:cNvSpPr txBox="1"/>
          <p:nvPr>
            <p:ph type="title"/>
          </p:nvPr>
        </p:nvSpPr>
        <p:spPr>
          <a:xfrm>
            <a:off x="760625" y="8539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Questions?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53" name="Google Shape;25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525" y="4471300"/>
            <a:ext cx="572675" cy="5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title"/>
          </p:nvPr>
        </p:nvSpPr>
        <p:spPr>
          <a:xfrm>
            <a:off x="725075" y="1408175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Problem statement</a:t>
            </a:r>
            <a:endParaRPr sz="4000"/>
          </a:p>
        </p:txBody>
      </p:sp>
      <p:sp>
        <p:nvSpPr>
          <p:cNvPr id="144" name="Google Shape;144;p18"/>
          <p:cNvSpPr txBox="1"/>
          <p:nvPr>
            <p:ph idx="2" type="body"/>
          </p:nvPr>
        </p:nvSpPr>
        <p:spPr>
          <a:xfrm>
            <a:off x="4496900" y="137650"/>
            <a:ext cx="4722600" cy="3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Green startups</a:t>
            </a:r>
            <a:r>
              <a:rPr lang="en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don't have the funding to make their environmental dreams a reality and on the other side, large corporations want to contribute towards sustainable startups but face legal fees and complications that hinder their interest!</a:t>
            </a:r>
            <a:endParaRPr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525" y="4471300"/>
            <a:ext cx="57267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150" y="3556875"/>
            <a:ext cx="1118825" cy="111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/>
          <p:nvPr>
            <p:ph idx="2" type="body"/>
          </p:nvPr>
        </p:nvSpPr>
        <p:spPr>
          <a:xfrm>
            <a:off x="6435713" y="3894138"/>
            <a:ext cx="654000" cy="4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&gt;</a:t>
            </a:r>
            <a:endParaRPr b="1" sz="36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8" name="Google Shape;14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013" y="3479675"/>
            <a:ext cx="1273225" cy="1273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730000" y="1327675"/>
            <a:ext cx="3615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Solution statement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sp>
        <p:nvSpPr>
          <p:cNvPr id="154" name="Google Shape;154;p19"/>
          <p:cNvSpPr txBox="1"/>
          <p:nvPr>
            <p:ph idx="2" type="body"/>
          </p:nvPr>
        </p:nvSpPr>
        <p:spPr>
          <a:xfrm>
            <a:off x="4757500" y="1645500"/>
            <a:ext cx="4079700" cy="19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Investure bridges the gap between green startups looking for funding and big corporations looking to improve their CSR.</a:t>
            </a:r>
            <a:endParaRPr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Times New Roman"/>
              <a:buChar char="●"/>
            </a:pPr>
            <a:r>
              <a:t/>
            </a:r>
            <a:endParaRPr sz="1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525" y="4471300"/>
            <a:ext cx="57267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162" y="2821550"/>
            <a:ext cx="3677953" cy="21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5775" y="2938675"/>
            <a:ext cx="2748724" cy="17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6">
            <a:alphaModFix/>
          </a:blip>
          <a:srcRect b="36594" l="10199" r="9298" t="39890"/>
          <a:stretch/>
        </p:blipFill>
        <p:spPr>
          <a:xfrm>
            <a:off x="4929450" y="442900"/>
            <a:ext cx="3907751" cy="114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8D7D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/>
        </p:nvSpPr>
        <p:spPr>
          <a:xfrm>
            <a:off x="4731750" y="2571750"/>
            <a:ext cx="22761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ato"/>
              <a:buChar char="●"/>
            </a:pPr>
            <a:r>
              <a:rPr b="1" lang="en" sz="2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Tax write-offs included in CSR initiatives</a:t>
            </a:r>
            <a:br>
              <a:rPr b="1" lang="en" sz="2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</a:br>
            <a:endParaRPr b="1" sz="2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241300" lvl="0" marL="285750" rtl="0" algn="l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2000"/>
              <a:buFont typeface="Lato"/>
              <a:buChar char="●"/>
            </a:pPr>
            <a:r>
              <a:rPr b="1" lang="en" sz="2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Rights</a:t>
            </a:r>
            <a:endParaRPr b="1" sz="2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525" y="4471300"/>
            <a:ext cx="572675" cy="5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0"/>
          <p:cNvSpPr txBox="1"/>
          <p:nvPr/>
        </p:nvSpPr>
        <p:spPr>
          <a:xfrm>
            <a:off x="688850" y="612325"/>
            <a:ext cx="213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Corporations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0"/>
          <p:cNvSpPr txBox="1"/>
          <p:nvPr/>
        </p:nvSpPr>
        <p:spPr>
          <a:xfrm>
            <a:off x="677025" y="2375575"/>
            <a:ext cx="213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Startups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0"/>
          <p:cNvSpPr txBox="1"/>
          <p:nvPr/>
        </p:nvSpPr>
        <p:spPr>
          <a:xfrm>
            <a:off x="688850" y="4248875"/>
            <a:ext cx="213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Government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0"/>
          <p:cNvSpPr txBox="1"/>
          <p:nvPr/>
        </p:nvSpPr>
        <p:spPr>
          <a:xfrm>
            <a:off x="6752550" y="1484000"/>
            <a:ext cx="213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Investure</a:t>
            </a:r>
            <a:endParaRPr b="1" sz="2200"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1561425" y="1255250"/>
            <a:ext cx="367500" cy="103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0"/>
          <p:cNvSpPr/>
          <p:nvPr/>
        </p:nvSpPr>
        <p:spPr>
          <a:xfrm rot="10800000">
            <a:off x="1561425" y="3038388"/>
            <a:ext cx="367500" cy="1030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0"/>
          <p:cNvSpPr txBox="1"/>
          <p:nvPr/>
        </p:nvSpPr>
        <p:spPr>
          <a:xfrm>
            <a:off x="1928925" y="1479050"/>
            <a:ext cx="1255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$25,000</a:t>
            </a:r>
            <a:endParaRPr b="1" sz="2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1928925" y="3395400"/>
            <a:ext cx="12552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$25,000</a:t>
            </a:r>
            <a:endParaRPr b="1" sz="2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20"/>
          <p:cNvSpPr/>
          <p:nvPr/>
        </p:nvSpPr>
        <p:spPr>
          <a:xfrm rot="-5400259">
            <a:off x="1742559" y="1922900"/>
            <a:ext cx="3980100" cy="1678500"/>
          </a:xfrm>
          <a:prstGeom prst="curvedUp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0"/>
          <p:cNvSpPr/>
          <p:nvPr/>
        </p:nvSpPr>
        <p:spPr>
          <a:xfrm flipH="1" rot="10800000">
            <a:off x="2813325" y="623575"/>
            <a:ext cx="5223300" cy="8550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FF00"/>
          </a:solidFill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4651875" y="933100"/>
            <a:ext cx="2020800" cy="4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FF00"/>
                </a:solidFill>
                <a:latin typeface="Lato"/>
                <a:ea typeface="Lato"/>
                <a:cs typeface="Lato"/>
                <a:sym typeface="Lato"/>
              </a:rPr>
              <a:t>1% commission</a:t>
            </a:r>
            <a:endParaRPr b="1" sz="2000">
              <a:solidFill>
                <a:srgbClr val="FFFF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7007700" y="2141975"/>
            <a:ext cx="1881000" cy="154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York</a:t>
            </a:r>
            <a:endParaRPr b="1" sz="2500"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highlight>
                  <a:srgbClr val="FFF2CC"/>
                </a:highlight>
                <a:latin typeface="Lato"/>
                <a:ea typeface="Lato"/>
                <a:cs typeface="Lato"/>
                <a:sym typeface="Lato"/>
              </a:rPr>
              <a:t>University</a:t>
            </a:r>
            <a:endParaRPr sz="2500">
              <a:highlight>
                <a:srgbClr val="FFF2CC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730000" y="1327675"/>
            <a:ext cx="3615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Analysis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/>
          </a:p>
        </p:txBody>
      </p:sp>
      <p:pic>
        <p:nvPicPr>
          <p:cNvPr id="182" name="Google Shape;18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525" y="4471300"/>
            <a:ext cx="572675" cy="5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>
            <p:ph idx="1" type="subTitle"/>
          </p:nvPr>
        </p:nvSpPr>
        <p:spPr>
          <a:xfrm>
            <a:off x="5028950" y="211625"/>
            <a:ext cx="3654600" cy="27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 2019, global venture capital investment into startups focused on sustainability jumped 143 percent, to $10.7 billion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170,000 green startups in 2014.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56% of startups make it past their 5th year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Open Sans"/>
              <a:buChar char="●"/>
            </a:pPr>
            <a:r>
              <a:rPr lang="en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29% fail because of financial issues</a:t>
            </a:r>
            <a:endParaRPr sz="2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84" name="Google Shape;18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850" y="2961450"/>
            <a:ext cx="1687200" cy="16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4875" y="3089100"/>
            <a:ext cx="1559549" cy="1559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730000" y="1327675"/>
            <a:ext cx="3615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What Makes Us Different?</a:t>
            </a:r>
            <a:endParaRPr sz="4000"/>
          </a:p>
        </p:txBody>
      </p:sp>
      <p:pic>
        <p:nvPicPr>
          <p:cNvPr id="191" name="Google Shape;19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525" y="4471300"/>
            <a:ext cx="572675" cy="5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2"/>
          <p:cNvSpPr txBox="1"/>
          <p:nvPr>
            <p:ph idx="1" type="subTitle"/>
          </p:nvPr>
        </p:nvSpPr>
        <p:spPr>
          <a:xfrm>
            <a:off x="4679175" y="172750"/>
            <a:ext cx="4245300" cy="47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AutoNum type="arabicPeriod"/>
            </a:pPr>
            <a:r>
              <a:rPr lang="en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No other investing platform focuses exclusively on green startups</a:t>
            </a:r>
            <a:endParaRPr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AutoNum type="arabicPeriod"/>
            </a:pPr>
            <a:r>
              <a:rPr lang="en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Is beneficial to both parties by creating awareness</a:t>
            </a:r>
            <a:endParaRPr sz="22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Open Sans"/>
              <a:buAutoNum type="arabicPeriod"/>
            </a:pPr>
            <a:r>
              <a:rPr lang="en" sz="22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Convenient as it connects two entities that would otherwise never be able to connect effectively on their own.</a:t>
            </a:r>
            <a:endParaRPr sz="2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925" y="3112825"/>
            <a:ext cx="1595200" cy="15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178D7D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 txBox="1"/>
          <p:nvPr>
            <p:ph type="title"/>
          </p:nvPr>
        </p:nvSpPr>
        <p:spPr>
          <a:xfrm>
            <a:off x="647750" y="490875"/>
            <a:ext cx="7659000" cy="36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Traction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b="0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Potential market includes 1.7 million C corporations and all green startups</a:t>
            </a:r>
            <a:endParaRPr b="0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b="0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Startup recruitment from startup accelerators, ex. LaunchYU</a:t>
            </a:r>
            <a:endParaRPr b="0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Open Sans"/>
              <a:buChar char="●"/>
            </a:pPr>
            <a:r>
              <a:rPr b="0" lang="en" sz="19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Social media marketing</a:t>
            </a:r>
            <a:endParaRPr b="0"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9" name="Google Shape;19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975" y="3417125"/>
            <a:ext cx="863235" cy="84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6721" y="4313150"/>
            <a:ext cx="1825983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50250" y="3417124"/>
            <a:ext cx="1253851" cy="84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67525" y="4471300"/>
            <a:ext cx="57267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03200" y="3225072"/>
            <a:ext cx="1023424" cy="907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5050" y="4132575"/>
            <a:ext cx="2794801" cy="643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26625" y="3417137"/>
            <a:ext cx="2794800" cy="603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3941199" y="3709850"/>
            <a:ext cx="675411" cy="60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1" name="Google Shape;211;p24"/>
          <p:cNvCxnSpPr>
            <a:stCxn id="212" idx="1"/>
            <a:endCxn id="213" idx="3"/>
          </p:cNvCxnSpPr>
          <p:nvPr/>
        </p:nvCxnSpPr>
        <p:spPr>
          <a:xfrm flipH="1" rot="10800000">
            <a:off x="762600" y="3333214"/>
            <a:ext cx="7857900" cy="7800"/>
          </a:xfrm>
          <a:prstGeom prst="straightConnector1">
            <a:avLst/>
          </a:prstGeom>
          <a:noFill/>
          <a:ln cap="flat" cmpd="sng" w="3810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24"/>
          <p:cNvSpPr txBox="1"/>
          <p:nvPr>
            <p:ph type="title"/>
          </p:nvPr>
        </p:nvSpPr>
        <p:spPr>
          <a:xfrm>
            <a:off x="727650" y="1279825"/>
            <a:ext cx="7688700" cy="8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Timeline</a:t>
            </a:r>
            <a:endParaRPr sz="4000"/>
          </a:p>
        </p:txBody>
      </p:sp>
      <p:grpSp>
        <p:nvGrpSpPr>
          <p:cNvPr id="215" name="Google Shape;215;p24"/>
          <p:cNvGrpSpPr/>
          <p:nvPr/>
        </p:nvGrpSpPr>
        <p:grpSpPr>
          <a:xfrm>
            <a:off x="6899797" y="2301740"/>
            <a:ext cx="1720632" cy="1761636"/>
            <a:chOff x="4180373" y="2678680"/>
            <a:chExt cx="1029024" cy="1039007"/>
          </a:xfrm>
        </p:grpSpPr>
        <p:sp>
          <p:nvSpPr>
            <p:cNvPr id="213" name="Google Shape;213;p24"/>
            <p:cNvSpPr txBox="1"/>
            <p:nvPr/>
          </p:nvSpPr>
          <p:spPr>
            <a:xfrm>
              <a:off x="4180373" y="2856387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The number one platform for green investment.</a:t>
              </a:r>
              <a:endParaRPr sz="13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6" name="Google Shape;216;p24"/>
            <p:cNvSpPr txBox="1"/>
            <p:nvPr/>
          </p:nvSpPr>
          <p:spPr>
            <a:xfrm>
              <a:off x="4180397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aleway"/>
                  <a:ea typeface="Raleway"/>
                  <a:cs typeface="Raleway"/>
                  <a:sym typeface="Raleway"/>
                </a:rPr>
                <a:t>IN 2024....</a:t>
              </a:r>
              <a:endParaRPr b="1" sz="1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17" name="Google Shape;217;p24"/>
          <p:cNvGrpSpPr/>
          <p:nvPr/>
        </p:nvGrpSpPr>
        <p:grpSpPr>
          <a:xfrm>
            <a:off x="2848903" y="2316451"/>
            <a:ext cx="1809134" cy="1765793"/>
            <a:chOff x="3062921" y="2678680"/>
            <a:chExt cx="1029028" cy="1039008"/>
          </a:xfrm>
        </p:grpSpPr>
        <p:sp>
          <p:nvSpPr>
            <p:cNvPr id="218" name="Google Shape;218;p24"/>
            <p:cNvSpPr txBox="1"/>
            <p:nvPr/>
          </p:nvSpPr>
          <p:spPr>
            <a:xfrm>
              <a:off x="3062921" y="2856388"/>
              <a:ext cx="1029000" cy="8613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Launch Investure  in North America and have 1000 startups and 100 corporations on the site.</a:t>
              </a:r>
              <a:endParaRPr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3062949" y="2678680"/>
              <a:ext cx="1029000" cy="1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aleway"/>
                  <a:ea typeface="Raleway"/>
                  <a:cs typeface="Raleway"/>
                  <a:sym typeface="Raleway"/>
                </a:rPr>
                <a:t>APRIL 2020 </a:t>
              </a:r>
              <a:endParaRPr b="1" sz="1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0" name="Google Shape;220;p24"/>
          <p:cNvGrpSpPr/>
          <p:nvPr/>
        </p:nvGrpSpPr>
        <p:grpSpPr>
          <a:xfrm>
            <a:off x="4896558" y="2317038"/>
            <a:ext cx="1734689" cy="1743017"/>
            <a:chOff x="1945500" y="2678680"/>
            <a:chExt cx="1029000" cy="1038995"/>
          </a:xfrm>
        </p:grpSpPr>
        <p:sp>
          <p:nvSpPr>
            <p:cNvPr id="221" name="Google Shape;221;p24"/>
            <p:cNvSpPr txBox="1"/>
            <p:nvPr/>
          </p:nvSpPr>
          <p:spPr>
            <a:xfrm>
              <a:off x="1945500" y="2856375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Launch an international advertising campaign to recruit foreign startups and corporations. </a:t>
              </a:r>
              <a:endParaRPr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2" name="Google Shape;222;p24"/>
            <p:cNvSpPr txBox="1"/>
            <p:nvPr/>
          </p:nvSpPr>
          <p:spPr>
            <a:xfrm>
              <a:off x="1945500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aleway"/>
                  <a:ea typeface="Raleway"/>
                  <a:cs typeface="Raleway"/>
                  <a:sym typeface="Raleway"/>
                </a:rPr>
                <a:t>APRIL 2022</a:t>
              </a:r>
              <a:endParaRPr b="1" sz="1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grpSp>
        <p:nvGrpSpPr>
          <p:cNvPr id="223" name="Google Shape;223;p24"/>
          <p:cNvGrpSpPr/>
          <p:nvPr/>
        </p:nvGrpSpPr>
        <p:grpSpPr>
          <a:xfrm>
            <a:off x="762600" y="2301774"/>
            <a:ext cx="1847797" cy="1774790"/>
            <a:chOff x="828040" y="2678680"/>
            <a:chExt cx="1029012" cy="1039104"/>
          </a:xfrm>
        </p:grpSpPr>
        <p:sp>
          <p:nvSpPr>
            <p:cNvPr id="212" name="Google Shape;212;p24"/>
            <p:cNvSpPr txBox="1"/>
            <p:nvPr/>
          </p:nvSpPr>
          <p:spPr>
            <a:xfrm>
              <a:off x="828040" y="2856484"/>
              <a:ext cx="1029000" cy="8613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Open Sans"/>
                  <a:ea typeface="Open Sans"/>
                  <a:cs typeface="Open Sans"/>
                  <a:sym typeface="Open Sans"/>
                </a:rPr>
                <a:t>Government grant approval and launch advertising campaign to recruit startups and corporations.</a:t>
              </a:r>
              <a:endParaRPr sz="13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24" name="Google Shape;224;p24"/>
            <p:cNvSpPr txBox="1"/>
            <p:nvPr/>
          </p:nvSpPr>
          <p:spPr>
            <a:xfrm>
              <a:off x="828052" y="2678680"/>
              <a:ext cx="1029000" cy="164100"/>
            </a:xfrm>
            <a:prstGeom prst="rect">
              <a:avLst/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200">
                  <a:latin typeface="Raleway"/>
                  <a:ea typeface="Raleway"/>
                  <a:cs typeface="Raleway"/>
                  <a:sym typeface="Raleway"/>
                </a:rPr>
                <a:t>FEB-MARCH 2020</a:t>
              </a:r>
              <a:endParaRPr b="1" sz="1200">
                <a:latin typeface="Raleway"/>
                <a:ea typeface="Raleway"/>
                <a:cs typeface="Raleway"/>
                <a:sym typeface="Raleway"/>
              </a:endParaRPr>
            </a:p>
          </p:txBody>
        </p:sp>
      </p:grp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525" y="4471300"/>
            <a:ext cx="572675" cy="57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/>
          <p:nvPr>
            <p:ph type="title"/>
          </p:nvPr>
        </p:nvSpPr>
        <p:spPr>
          <a:xfrm>
            <a:off x="392675" y="2994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</a:t>
            </a:r>
            <a:endParaRPr b="0"/>
          </a:p>
        </p:txBody>
      </p:sp>
      <p:pic>
        <p:nvPicPr>
          <p:cNvPr id="231" name="Google Shape;2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7525" y="4471300"/>
            <a:ext cx="57267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nvesture, investing in the future, bridges the gap between green startups looking for funding and big corporations looking to improve their CSR." id="232" name="Google Shape;232;p25" title="Investur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99425" y="973500"/>
            <a:ext cx="5098250" cy="382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